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Roboto Slab"/>
      <p:regular r:id="rId45"/>
      <p:bold r:id="rId46"/>
    </p:embeddedFont>
    <p:embeddedFont>
      <p:font typeface="Roboto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RobotoSlab-bold.fntdata"/><Relationship Id="rId45" Type="http://schemas.openxmlformats.org/officeDocument/2006/relationships/font" Target="fonts/RobotoSlab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bold.fntdata"/><Relationship Id="rId47" Type="http://schemas.openxmlformats.org/officeDocument/2006/relationships/font" Target="fonts/Roboto-regular.fntdata"/><Relationship Id="rId49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2458a6281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2458a6281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2153136f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2153136f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23ccbcb1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23ccbcb1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458a6281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458a628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9597f5a5f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9597f5a5f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9597f5a5f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9597f5a5f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2153136f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2153136f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Logan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23ccbcb1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23ccbcb1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Logan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9597f5a5f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9597f5a5f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Logan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9597f5a5f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9597f5a5f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Logan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42153136f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42153136f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Kaike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9597f5a5f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9597f5a5f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Logan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9597f5a5f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9597f5a5f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Logan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9597f5a5f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9597f5a5f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Logan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9597f5a5f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9597f5a5f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Logan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9597f5a5f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9597f5a5f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Logan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9597f5a5f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9597f5a5f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Logan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9597f5a5f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9597f5a5f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Logan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49597f5a5f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49597f5a5f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Logan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2153136f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2153136f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Logan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2153136f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42153136f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Alfredo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97be43cb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97be43cb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97be43cb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97be43cb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97be43cba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97be43cba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97be43cba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497be43cba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423930658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423930658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Alfredo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42458991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42458991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Alfredo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97114fb36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97114fb3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Alfredo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423affb8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423affb8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423c70f2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423c70f2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42153136f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42153136f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49597f5a5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49597f5a5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97be43cba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97be43cba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2153136f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2153136f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Kaike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2153136f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2153136f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2153136f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2153136f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2153136f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2153136f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2153136f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2153136f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Augmented Reality Physical Therapy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Number: 21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284275" y="4674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</a:t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523825" y="1558350"/>
            <a:ext cx="2803200" cy="20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motion sensing will be done  by the Orbbec Astra Pro.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3100" y="1618050"/>
            <a:ext cx="4775401" cy="23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 Application</a:t>
            </a:r>
            <a:endParaRPr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Astra SDK camera framework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Written in C++ to target the Win32 platform and to run on an external Windows 10 PC to send data over the network to the HoloLens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application will serve as a network interface to send data joint data over the local network using IP addresses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 Application</a:t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application has the capability to also detect joint orientation as well as the depth of each joint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will not have a GUI and will be a simple terminal application meant to run in the computer that will be given to the users in the final product - for testing purposes we are running it on our own PCs with Windows 10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 Application</a:t>
            </a:r>
            <a:endParaRPr/>
          </a:p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387900" y="1434700"/>
            <a:ext cx="8368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camera software stores joint positions that we will use for our </a:t>
            </a:r>
            <a:r>
              <a:rPr lang="en"/>
              <a:t>movement</a:t>
            </a:r>
            <a:r>
              <a:rPr lang="en"/>
              <a:t> detection algorithm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362" y="2159075"/>
            <a:ext cx="5975277" cy="27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 Application</a:t>
            </a:r>
            <a:endParaRPr/>
          </a:p>
        </p:txBody>
      </p:sp>
      <p:pic>
        <p:nvPicPr>
          <p:cNvPr id="145" name="Google Shape;145;p26"/>
          <p:cNvPicPr preferRelativeResize="0"/>
          <p:nvPr/>
        </p:nvPicPr>
        <p:blipFill rotWithShape="1">
          <a:blip r:embed="rId3">
            <a:alphaModFix/>
          </a:blip>
          <a:srcRect b="53018" l="0" r="0" t="0"/>
          <a:stretch/>
        </p:blipFill>
        <p:spPr>
          <a:xfrm>
            <a:off x="3100400" y="1446175"/>
            <a:ext cx="5392323" cy="295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87900" y="1496425"/>
            <a:ext cx="2628600" cy="30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Server side: detects joints and </a:t>
            </a:r>
            <a:r>
              <a:rPr lang="en"/>
              <a:t>orientation and senda data and sending over the network using the TCP protocol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 Application</a:t>
            </a:r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 rotWithShape="1">
          <a:blip r:embed="rId3">
            <a:alphaModFix/>
          </a:blip>
          <a:srcRect b="0" l="0" r="0" t="46552"/>
          <a:stretch/>
        </p:blipFill>
        <p:spPr>
          <a:xfrm>
            <a:off x="3365400" y="1369050"/>
            <a:ext cx="5343449" cy="3332898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87900" y="1499350"/>
            <a:ext cx="2628600" cy="30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Client Side - Joint data </a:t>
            </a:r>
            <a:r>
              <a:rPr lang="en"/>
              <a:t>being received from the camera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HoloLens Application</a:t>
            </a:r>
            <a:endParaRPr/>
          </a:p>
        </p:txBody>
      </p:sp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387900" y="1287249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Written in C# with Unity3D as a Universal Windows Platform application</a:t>
            </a:r>
            <a:r>
              <a:rPr lang="en"/>
              <a:t>, </a:t>
            </a:r>
            <a:r>
              <a:rPr lang="en"/>
              <a:t>specifically targeting the HoloLens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Much of the application utilizes Unity frameworks and the HoloToolKit provided by Microsoft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Utilizes REST API to communicate with the web app and server, enabling data transfer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HoloLens app is also capable of receiving motion tracking data from our camera application over a local network connection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HoloLens Application Flow</a:t>
            </a:r>
            <a:endParaRPr/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3825" y="1460750"/>
            <a:ext cx="5408051" cy="30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9"/>
          <p:cNvSpPr txBox="1"/>
          <p:nvPr>
            <p:ph idx="1" type="body"/>
          </p:nvPr>
        </p:nvSpPr>
        <p:spPr>
          <a:xfrm>
            <a:off x="387900" y="1476500"/>
            <a:ext cx="2360700" cy="30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First the user is presented with a cube as the main menu interface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user can rotate the cube to select different options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It remains within the user’s vision</a:t>
            </a:r>
            <a:endParaRPr sz="1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HoloLens Application Flow</a:t>
            </a:r>
            <a:endParaRPr/>
          </a:p>
        </p:txBody>
      </p:sp>
      <p:sp>
        <p:nvSpPr>
          <p:cNvPr id="172" name="Google Shape;172;p30"/>
          <p:cNvSpPr txBox="1"/>
          <p:nvPr>
            <p:ph idx="1" type="body"/>
          </p:nvPr>
        </p:nvSpPr>
        <p:spPr>
          <a:xfrm>
            <a:off x="387900" y="1476500"/>
            <a:ext cx="2360700" cy="30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If the user is not logged in, login is the only option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user fills in the fields with their web application credentials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Next an POST request is made to our REST API</a:t>
            </a:r>
            <a:endParaRPr sz="1600"/>
          </a:p>
        </p:txBody>
      </p:sp>
      <p:pic>
        <p:nvPicPr>
          <p:cNvPr id="173" name="Google Shape;1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0400" y="1498638"/>
            <a:ext cx="5935701" cy="299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HoloLens Application Flow</a:t>
            </a:r>
            <a:endParaRPr/>
          </a:p>
        </p:txBody>
      </p:sp>
      <p:pic>
        <p:nvPicPr>
          <p:cNvPr id="179" name="Google Shape;1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596" y="1361171"/>
            <a:ext cx="5708799" cy="324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Administrative Introduction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11700" y="1280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Sponsor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Todd Sinclair, 9 Degrees of Human</a:t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Team Members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i="1" lang="en" sz="1600"/>
              <a:t>Alex Alvarez</a:t>
            </a:r>
            <a:r>
              <a:rPr lang="en" sz="1600"/>
              <a:t>: Website Front-end, Camera, HoloLens, Database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i="1" lang="en" sz="1600"/>
              <a:t>Alfredo Quiroga</a:t>
            </a:r>
            <a:r>
              <a:rPr lang="en" sz="1600"/>
              <a:t>: Website Front-end, Camera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i="1" lang="en" sz="1600"/>
              <a:t>Joe Hummel</a:t>
            </a:r>
            <a:r>
              <a:rPr lang="en" sz="1600"/>
              <a:t>: REST API, Website Back-end, Database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i="1" lang="en" sz="1600"/>
              <a:t>Kaike Ferreira</a:t>
            </a:r>
            <a:r>
              <a:rPr lang="en" sz="1600"/>
              <a:t>: HoloLens, Database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i="1" lang="en" sz="1600"/>
              <a:t>Logan Harvell</a:t>
            </a:r>
            <a:r>
              <a:rPr lang="en" sz="1600"/>
              <a:t>: HoloLens, Server, REST API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Mechanical Engineers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Kayla Bitner, Geovani Colberg, Justin Velasquez, Alejandro Zelaya</a:t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HoloLens Application Flow</a:t>
            </a:r>
            <a:endParaRPr/>
          </a:p>
        </p:txBody>
      </p:sp>
      <p:sp>
        <p:nvSpPr>
          <p:cNvPr id="185" name="Google Shape;185;p32"/>
          <p:cNvSpPr txBox="1"/>
          <p:nvPr>
            <p:ph idx="1" type="body"/>
          </p:nvPr>
        </p:nvSpPr>
        <p:spPr>
          <a:xfrm>
            <a:off x="387900" y="1476500"/>
            <a:ext cx="2360700" cy="30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If the username and password do not match an existing user, then the text is colored red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user is free to re-attempt their login immediately</a:t>
            </a:r>
            <a:endParaRPr sz="1600"/>
          </a:p>
        </p:txBody>
      </p:sp>
      <p:pic>
        <p:nvPicPr>
          <p:cNvPr id="186" name="Google Shape;1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3825" y="1424675"/>
            <a:ext cx="5592273" cy="314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HoloLens Application Flow</a:t>
            </a:r>
            <a:endParaRPr/>
          </a:p>
        </p:txBody>
      </p:sp>
      <p:sp>
        <p:nvSpPr>
          <p:cNvPr id="192" name="Google Shape;192;p33"/>
          <p:cNvSpPr txBox="1"/>
          <p:nvPr>
            <p:ph idx="1" type="body"/>
          </p:nvPr>
        </p:nvSpPr>
        <p:spPr>
          <a:xfrm>
            <a:off x="387900" y="1476500"/>
            <a:ext cx="2360700" cy="30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Once logged in, the user’s customized list of exercises populate an exercise menu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 this case, there are three shoulder exercises for the patient listed</a:t>
            </a:r>
            <a:endParaRPr sz="1600"/>
          </a:p>
        </p:txBody>
      </p:sp>
      <p:pic>
        <p:nvPicPr>
          <p:cNvPr id="193" name="Google Shape;1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8525" y="1353687"/>
            <a:ext cx="5487576" cy="328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HoloLens Application Flow</a:t>
            </a:r>
            <a:endParaRPr/>
          </a:p>
        </p:txBody>
      </p:sp>
      <p:sp>
        <p:nvSpPr>
          <p:cNvPr id="199" name="Google Shape;199;p34"/>
          <p:cNvSpPr txBox="1"/>
          <p:nvPr>
            <p:ph idx="1" type="body"/>
          </p:nvPr>
        </p:nvSpPr>
        <p:spPr>
          <a:xfrm>
            <a:off x="387900" y="1476500"/>
            <a:ext cx="2360700" cy="30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Once an exercise is selected, the user is guided through an exercise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prototype demonstrates Shoulder Raises, which require a user to reach above their head</a:t>
            </a:r>
            <a:endParaRPr sz="1600"/>
          </a:p>
        </p:txBody>
      </p:sp>
      <p:pic>
        <p:nvPicPr>
          <p:cNvPr id="200" name="Google Shape;2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9300" y="1432201"/>
            <a:ext cx="5486800" cy="308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HoloLens Application Flow</a:t>
            </a:r>
            <a:endParaRPr/>
          </a:p>
        </p:txBody>
      </p:sp>
      <p:pic>
        <p:nvPicPr>
          <p:cNvPr id="206" name="Google Shape;20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6682" y="1413913"/>
            <a:ext cx="5770642" cy="324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HoloLens Application Flow</a:t>
            </a:r>
            <a:endParaRPr/>
          </a:p>
        </p:txBody>
      </p:sp>
      <p:sp>
        <p:nvSpPr>
          <p:cNvPr id="212" name="Google Shape;212;p36"/>
          <p:cNvSpPr txBox="1"/>
          <p:nvPr>
            <p:ph idx="1" type="body"/>
          </p:nvPr>
        </p:nvSpPr>
        <p:spPr>
          <a:xfrm>
            <a:off x="387900" y="1476500"/>
            <a:ext cx="2360700" cy="30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app provides guidance when the user needs to reach higher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Their last attempt is available for reference</a:t>
            </a:r>
            <a:endParaRPr sz="1600"/>
          </a:p>
        </p:txBody>
      </p:sp>
      <p:pic>
        <p:nvPicPr>
          <p:cNvPr id="213" name="Google Shape;2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5457" y="1374513"/>
            <a:ext cx="5770642" cy="324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HoloLens Application Flow</a:t>
            </a:r>
            <a:endParaRPr/>
          </a:p>
        </p:txBody>
      </p:sp>
      <p:sp>
        <p:nvSpPr>
          <p:cNvPr id="219" name="Google Shape;219;p37"/>
          <p:cNvSpPr txBox="1"/>
          <p:nvPr>
            <p:ph idx="1" type="body"/>
          </p:nvPr>
        </p:nvSpPr>
        <p:spPr>
          <a:xfrm>
            <a:off x="387900" y="1476500"/>
            <a:ext cx="2360700" cy="30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At any time the user is able to exit back to the list of exercises if needed</a:t>
            </a:r>
            <a:endParaRPr sz="1600"/>
          </a:p>
        </p:txBody>
      </p:sp>
      <p:pic>
        <p:nvPicPr>
          <p:cNvPr id="220" name="Google Shape;22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4025" y="1378600"/>
            <a:ext cx="5582076" cy="313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HoloLens Application Flow</a:t>
            </a:r>
            <a:endParaRPr/>
          </a:p>
        </p:txBody>
      </p:sp>
      <p:sp>
        <p:nvSpPr>
          <p:cNvPr id="226" name="Google Shape;226;p38"/>
          <p:cNvSpPr txBox="1"/>
          <p:nvPr>
            <p:ph idx="1" type="body"/>
          </p:nvPr>
        </p:nvSpPr>
        <p:spPr>
          <a:xfrm>
            <a:off x="387900" y="1476500"/>
            <a:ext cx="2360700" cy="30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total number of repetitions are tracked out the exercise total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Currently, the app tries to ensure that the user lowers their reach by manually requiring a rep reset</a:t>
            </a:r>
            <a:endParaRPr sz="1600"/>
          </a:p>
        </p:txBody>
      </p:sp>
      <p:pic>
        <p:nvPicPr>
          <p:cNvPr id="227" name="Google Shape;22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2400" y="1398963"/>
            <a:ext cx="5683702" cy="3197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HoloLens Application Flow</a:t>
            </a:r>
            <a:endParaRPr/>
          </a:p>
        </p:txBody>
      </p:sp>
      <p:sp>
        <p:nvSpPr>
          <p:cNvPr id="233" name="Google Shape;233;p39"/>
          <p:cNvSpPr txBox="1"/>
          <p:nvPr>
            <p:ph idx="1" type="body"/>
          </p:nvPr>
        </p:nvSpPr>
        <p:spPr>
          <a:xfrm>
            <a:off x="387900" y="1476500"/>
            <a:ext cx="2360700" cy="30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After completion, the user may upload their stats to their account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If so, then a POST is made to the REST API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Both options bring the user to the exercise menu</a:t>
            </a:r>
            <a:endParaRPr sz="1600"/>
          </a:p>
        </p:txBody>
      </p:sp>
      <p:pic>
        <p:nvPicPr>
          <p:cNvPr id="234" name="Google Shape;23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5457" y="1374513"/>
            <a:ext cx="5770642" cy="324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 and Database</a:t>
            </a:r>
            <a:endParaRPr/>
          </a:p>
        </p:txBody>
      </p:sp>
      <p:sp>
        <p:nvSpPr>
          <p:cNvPr id="240" name="Google Shape;240;p4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server consists of a single virtual machine hosted on the Microsoft Azure cloud platform running Windows Server 2016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 is set up as a web host using Microsoft’s Internet Information Services and is also set up for FTP to act as a file server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Also hosts the database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Database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Microsoft SQL Server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Contains tables for users, videos, exercises, and subscriptions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Application Front-end</a:t>
            </a:r>
            <a:endParaRPr/>
          </a:p>
        </p:txBody>
      </p:sp>
      <p:sp>
        <p:nvSpPr>
          <p:cNvPr id="246" name="Google Shape;246;p41"/>
          <p:cNvSpPr txBox="1"/>
          <p:nvPr>
            <p:ph idx="1" type="body"/>
          </p:nvPr>
        </p:nvSpPr>
        <p:spPr>
          <a:xfrm>
            <a:off x="32875" y="1459302"/>
            <a:ext cx="3607200" cy="3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Custom CSS and the BootStrap library helped create a fluent design interface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Different sections of the site are separated and labeled in the navigation bar at the top</a:t>
            </a:r>
            <a:endParaRPr/>
          </a:p>
        </p:txBody>
      </p:sp>
      <p:pic>
        <p:nvPicPr>
          <p:cNvPr id="247" name="Google Shape;247;p41"/>
          <p:cNvPicPr preferRelativeResize="0"/>
          <p:nvPr/>
        </p:nvPicPr>
        <p:blipFill rotWithShape="1">
          <a:blip r:embed="rId3">
            <a:alphaModFix/>
          </a:blip>
          <a:srcRect b="5148" l="569" r="1237" t="9468"/>
          <a:stretch/>
        </p:blipFill>
        <p:spPr>
          <a:xfrm>
            <a:off x="3512525" y="1245000"/>
            <a:ext cx="5483500" cy="268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Mechanical Engineer’s ARPT Case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7875" y="1436725"/>
            <a:ext cx="5116625" cy="341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4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425"/>
            <a:ext cx="4317050" cy="22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6350" y="45425"/>
            <a:ext cx="4597751" cy="484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25" y="2304375"/>
            <a:ext cx="4267201" cy="270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325"/>
            <a:ext cx="4628175" cy="490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8175" y="899400"/>
            <a:ext cx="4362125" cy="28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150" y="328900"/>
            <a:ext cx="7953474" cy="4485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Application Front-end	</a:t>
            </a:r>
            <a:endParaRPr/>
          </a:p>
        </p:txBody>
      </p:sp>
      <p:sp>
        <p:nvSpPr>
          <p:cNvPr id="277" name="Google Shape;277;p4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Usability!!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Once logged in users/patients will be able to see any comments from that the user has left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Physical therapist will be able to see a list of their patients that use the application and the statistics of their exercises as well as make comments on the page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Application Front-end	</a:t>
            </a:r>
            <a:endParaRPr/>
          </a:p>
        </p:txBody>
      </p:sp>
      <p:sp>
        <p:nvSpPr>
          <p:cNvPr id="283" name="Google Shape;283;p4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a graph to display patient progress.</a:t>
            </a:r>
            <a:endParaRPr/>
          </a:p>
        </p:txBody>
      </p:sp>
      <p:pic>
        <p:nvPicPr>
          <p:cNvPr id="284" name="Google Shape;28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520" y="1977425"/>
            <a:ext cx="5218953" cy="243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Application Front-end	</a:t>
            </a:r>
            <a:endParaRPr/>
          </a:p>
        </p:txBody>
      </p:sp>
      <p:sp>
        <p:nvSpPr>
          <p:cNvPr id="290" name="Google Shape;290;p4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Communication between patient and therapists. </a:t>
            </a:r>
            <a:endParaRPr/>
          </a:p>
        </p:txBody>
      </p:sp>
      <p:pic>
        <p:nvPicPr>
          <p:cNvPr id="291" name="Google Shape;29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963" y="2571750"/>
            <a:ext cx="7334074" cy="16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Application Back-end</a:t>
            </a:r>
            <a:endParaRPr/>
          </a:p>
        </p:txBody>
      </p:sp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Framework: ASP.NET Core 2.0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Design: Model-View-Controller (MVC)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Efficiently handles many different actions (Login, Signup, etc.)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Takes input from the View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</a:t>
            </a:r>
            <a:endParaRPr/>
          </a:p>
        </p:txBody>
      </p:sp>
      <p:sp>
        <p:nvSpPr>
          <p:cNvPr id="303" name="Google Shape;303;p4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Hashing: Password-Based Key Derivation Function 2 (PBKDF2)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JSON Web Token (JWT) for authentication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Stored Procedures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Input Validation 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</a:t>
            </a:r>
            <a:endParaRPr/>
          </a:p>
        </p:txBody>
      </p:sp>
      <p:sp>
        <p:nvSpPr>
          <p:cNvPr id="309" name="Google Shape;309;p5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HoloLens: $3,000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Camera (Orbbec Astra Pro): $149.00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Azure: $50/month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Computer: ~$500 ($0 during development)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Difficulties and Accomplishments</a:t>
            </a:r>
            <a:endParaRPr/>
          </a:p>
        </p:txBody>
      </p:sp>
      <p:sp>
        <p:nvSpPr>
          <p:cNvPr id="315" name="Google Shape;315;p51"/>
          <p:cNvSpPr txBox="1"/>
          <p:nvPr>
            <p:ph idx="1" type="body"/>
          </p:nvPr>
        </p:nvSpPr>
        <p:spPr>
          <a:xfrm>
            <a:off x="387900" y="1355950"/>
            <a:ext cx="8368200" cy="34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Difficulties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Pioneering new technology, very small foundation and prior experience to work with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Halfway camera change, Lack of API documentation for the new camera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Developing for the HoloLens has many quirks, and the documentation is quickly outdated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Accomplishments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Server is setup and running, hosting a file server, database, and the web application and it is capable of scaling due to Azure’s flexibility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Web Application is attractive, functional, and deployed to the server for easy access, and provides a solid foundation for future enhancements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HoloLens application is up and running, with working API calls and camera connection, it also established an overall user flow with a codebase prepared for tweaks and expansion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Camera application obtains, converts, and sends motion tracking data over a local network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Mechanical Engineer’s Prototype Case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7800" y="1423400"/>
            <a:ext cx="4368400" cy="32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Making it easier for patients to perform physical therapy exercises without having to meet with a physical therapist face-to-face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Correctly doing exercises without supervision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Recording data accurately for the physician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Allowing patients to perform exercises at their convenience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Lack of motivation to perform exercises at home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Utilize augmented reality to promote proper exercise technique safely and accurately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Augmented reality devices can be used at home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By using technology data can be tracked accurately and automatically without the presence of a therapist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an interactive environment to motivate users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a web application for a physician to easily access patient data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Web application in .NET and C#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Microsoft SQL Server Database to store patient information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Patient data uploaded to site after exercise completion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HoloLens application to allow patients to do exercises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Hosted on Azure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Structure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 rotWithShape="1">
          <a:blip r:embed="rId3">
            <a:alphaModFix/>
          </a:blip>
          <a:srcRect b="59405" l="13886" r="11973" t="-1459"/>
          <a:stretch/>
        </p:blipFill>
        <p:spPr>
          <a:xfrm>
            <a:off x="1047525" y="1449175"/>
            <a:ext cx="4061251" cy="311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 rotWithShape="1">
          <a:blip r:embed="rId3">
            <a:alphaModFix/>
          </a:blip>
          <a:srcRect b="40189" l="-1115" r="72503" t="42447"/>
          <a:stretch/>
        </p:blipFill>
        <p:spPr>
          <a:xfrm>
            <a:off x="6033000" y="1637900"/>
            <a:ext cx="2165900" cy="177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Approach	</a:t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87890" y="1461448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Orbbec Camera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Sends motion tracking data through a computer application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Utilizes a local network socket connection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/>
              <a:t>HoloLens Headset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Augmented reality headset for interactive holograms from Microsoft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</a:t>
            </a:r>
            <a:r>
              <a:rPr lang="en"/>
              <a:t>osts and runs native application enabling and tracking home physical therapy exercises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/>
              <a:t>Server - Azure VM running Windows Server 2016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Database, Microsoft SQL Server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Web application, hosted using Internet Information Services (IIS)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ASP.NET MVC web application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REST API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